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</p:sldIdLst>
  <p:sldSz cx="18288000" cy="10287000"/>
  <p:notesSz cx="6858000" cy="9144000"/>
  <p:embeddedFontLst>
    <p:embeddedFont>
      <p:font typeface="Aileron" panose="020B0604020202020204" charset="0"/>
      <p:regular r:id="rId17"/>
    </p:embeddedFont>
    <p:embeddedFont>
      <p:font typeface="Aileron Bold" panose="020B0604020202020204" charset="0"/>
      <p:regular r:id="rId18"/>
    </p:embeddedFont>
    <p:embeddedFont>
      <p:font typeface="Arimo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IBM Plex Sans" panose="020B0503050203000203" pitchFamily="34" charset="0"/>
      <p:regular r:id="rId22"/>
      <p:bold r:id="rId23"/>
    </p:embeddedFont>
    <p:embeddedFont>
      <p:font typeface="IBM Plex Sans Bold" panose="020B0803050203000203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72059"/>
            <a:ext cx="16678538" cy="3561519"/>
            <a:chOff x="0" y="0"/>
            <a:chExt cx="22238051" cy="4748692"/>
          </a:xfrm>
        </p:grpSpPr>
        <p:sp>
          <p:nvSpPr>
            <p:cNvPr id="3" name="TextBox 3"/>
            <p:cNvSpPr txBox="1"/>
            <p:nvPr/>
          </p:nvSpPr>
          <p:spPr>
            <a:xfrm>
              <a:off x="0" y="3045199"/>
              <a:ext cx="22238051" cy="170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Leveraging neural networks and explainable metrics to identify churn risk and craft high-impact retention strategies.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3317"/>
              <a:ext cx="22238051" cy="2521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8"/>
                </a:lnSpc>
              </a:pPr>
              <a:r>
                <a:rPr lang="en-US" sz="7128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Predicting and Preventing Customer Churn in Banking Using Deep Learning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827211">
            <a:off x="13530259" y="-30342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799" y="0"/>
                </a:lnTo>
                <a:lnTo>
                  <a:pt x="7984799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56951" y="9461906"/>
            <a:ext cx="218173" cy="218173"/>
          </a:xfrm>
          <a:custGeom>
            <a:avLst/>
            <a:gdLst/>
            <a:ahLst/>
            <a:cxnLst/>
            <a:rect l="l" t="t" r="r" b="b"/>
            <a:pathLst>
              <a:path w="218173" h="218173">
                <a:moveTo>
                  <a:pt x="0" y="0"/>
                </a:moveTo>
                <a:lnTo>
                  <a:pt x="218174" y="0"/>
                </a:lnTo>
                <a:lnTo>
                  <a:pt x="218174" y="218173"/>
                </a:lnTo>
                <a:lnTo>
                  <a:pt x="0" y="21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75125" y="9395596"/>
            <a:ext cx="7412875" cy="54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  <a:spcBef>
                <a:spcPct val="0"/>
              </a:spcBef>
            </a:pPr>
            <a:r>
              <a:rPr lang="en-US" sz="1699">
                <a:solidFill>
                  <a:srgbClr val="9600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project is based on a publicly available dataset from Kaggle and serves as a real-world simulation for predictive modeling and business strategy.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43197" y="679313"/>
            <a:ext cx="10703955" cy="446418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55416" y="814185"/>
            <a:ext cx="7054431" cy="572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Business Insights from Model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endParaRPr lang="en-US" sz="7500" b="1" u="sng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endParaRPr lang="en-US" sz="7500" b="1" u="sng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100" y="929853"/>
            <a:ext cx="514487" cy="51448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153558" y="972727"/>
            <a:ext cx="9443392" cy="3484973"/>
            <a:chOff x="0" y="0"/>
            <a:chExt cx="12591190" cy="4646631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2591190" cy="881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4199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Top Churn Predictors Identified: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08111"/>
              <a:ext cx="12591190" cy="3738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Geography (Germany)</a:t>
              </a:r>
            </a:p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Inactivity Score</a:t>
              </a:r>
            </a:p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Age Group: 45+</a:t>
              </a:r>
            </a:p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Low Product Count</a:t>
              </a:r>
            </a:p>
            <a:p>
              <a:pPr algn="l">
                <a:lnSpc>
                  <a:spcPts val="5199"/>
                </a:lnSpc>
              </a:pPr>
              <a:endPara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7343197" y="5625666"/>
            <a:ext cx="10703955" cy="4386667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22" y="5790808"/>
            <a:ext cx="609029" cy="60902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294770" y="5841560"/>
            <a:ext cx="9462844" cy="4570823"/>
            <a:chOff x="0" y="0"/>
            <a:chExt cx="12617126" cy="60944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2617126" cy="881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4199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Strategic Actions: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08111"/>
              <a:ext cx="12617126" cy="5186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Personalized offers for high-risk segments (inactive + German)</a:t>
              </a:r>
            </a:p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Incentivize product bundling for single-product users</a:t>
              </a:r>
            </a:p>
            <a:p>
              <a:pPr marL="712467" lvl="1" indent="-356233" algn="l">
                <a:lnSpc>
                  <a:spcPts val="428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Launch re-engagement journeys for silent accounts</a:t>
              </a:r>
            </a:p>
            <a:p>
              <a:pPr algn="l">
                <a:lnSpc>
                  <a:spcPts val="5199"/>
                </a:lnSpc>
              </a:pPr>
              <a:endPara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-13210216" y="6095321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7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7" y="10022583"/>
                </a:lnTo>
                <a:lnTo>
                  <a:pt x="162608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2907"/>
            <a:ext cx="9144000" cy="316446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89839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BACK TO AGENDA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29" y="-9525"/>
            <a:ext cx="18970631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b="1" u="sng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Strategic Recommendations to Reduce Customer Churn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7" y="2451178"/>
            <a:ext cx="1148780" cy="11487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93076" y="2546910"/>
            <a:ext cx="7408938" cy="2182588"/>
            <a:chOff x="0" y="0"/>
            <a:chExt cx="9878584" cy="29101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878584" cy="1249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sz="29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 High churn probability for customers with long tenure and no recent engagement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85724"/>
              <a:ext cx="9878584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Launch proactive loyalty campaigns (e.g., special offers or personalized communication) targeting long-tenure inactive user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9292538" y="2132907"/>
            <a:ext cx="8995462" cy="316446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0" name="Group 10"/>
          <p:cNvGrpSpPr/>
          <p:nvPr/>
        </p:nvGrpSpPr>
        <p:grpSpPr>
          <a:xfrm>
            <a:off x="11030557" y="2476723"/>
            <a:ext cx="6896093" cy="2145758"/>
            <a:chOff x="0" y="0"/>
            <a:chExt cx="9194791" cy="286101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9194791" cy="120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 Lower support engagement correlates with churn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36617"/>
              <a:ext cx="9194791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Proactively engage via automated but personalized support nudges (chatbots, WhatsApp updates)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0" y="5717571"/>
            <a:ext cx="9144000" cy="329873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4" name="Group 14"/>
          <p:cNvGrpSpPr/>
          <p:nvPr/>
        </p:nvGrpSpPr>
        <p:grpSpPr>
          <a:xfrm>
            <a:off x="1493076" y="6173667"/>
            <a:ext cx="7408938" cy="1736183"/>
            <a:chOff x="0" y="0"/>
            <a:chExt cx="9878584" cy="231491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9878584" cy="120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Tech-savvy customers prefer online support and churn less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36617"/>
              <a:ext cx="9878584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Invest in better self-service portals, FAQs, and AI-based chat assistants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9292538" y="5717571"/>
            <a:ext cx="8995462" cy="329872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8" name="Group 18"/>
          <p:cNvGrpSpPr/>
          <p:nvPr/>
        </p:nvGrpSpPr>
        <p:grpSpPr>
          <a:xfrm>
            <a:off x="11030557" y="6173667"/>
            <a:ext cx="7056314" cy="2145758"/>
            <a:chOff x="0" y="0"/>
            <a:chExt cx="9408419" cy="286101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9408419" cy="120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Churned customers often show decline in usage weeks before exit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36617"/>
              <a:ext cx="9408419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Set up real-time churn alerts using model outputs to trigger retention interventions automatically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7" y="5988709"/>
            <a:ext cx="1148780" cy="114878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113" y="5988709"/>
            <a:ext cx="1148780" cy="114878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113" y="2451178"/>
            <a:ext cx="1148780" cy="11487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25" y="2702991"/>
            <a:ext cx="6311456" cy="699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AutoShape 3"/>
          <p:cNvSpPr/>
          <p:nvPr/>
        </p:nvSpPr>
        <p:spPr>
          <a:xfrm>
            <a:off x="6101256" y="2702991"/>
            <a:ext cx="6339913" cy="699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4" name="AutoShape 4"/>
          <p:cNvSpPr/>
          <p:nvPr/>
        </p:nvSpPr>
        <p:spPr>
          <a:xfrm>
            <a:off x="12441169" y="2702991"/>
            <a:ext cx="5846831" cy="6992534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5" name="Group 5"/>
          <p:cNvGrpSpPr/>
          <p:nvPr/>
        </p:nvGrpSpPr>
        <p:grpSpPr>
          <a:xfrm>
            <a:off x="229250" y="2869553"/>
            <a:ext cx="6091731" cy="6369716"/>
            <a:chOff x="0" y="0"/>
            <a:chExt cx="8122308" cy="84929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8122308" cy="61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Key Takeaways: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88729"/>
              <a:ext cx="8122308" cy="7404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3% Accuracy gives a highly reliable tool for predicting churn</a:t>
              </a:r>
            </a:p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Precision for Churned Class: 76%</a:t>
              </a:r>
            </a:p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For every 100 customers predicted to churn, ~76 actually will, allowing targeted retention campaigns</a:t>
              </a:r>
            </a:p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Early Identification Window:</a:t>
              </a:r>
            </a:p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With the model deployed weekly/monthly, alerts can be triggered weeks in advance, improving customer lifetime value (CLTV)</a:t>
              </a:r>
            </a:p>
            <a:p>
              <a:pPr algn="just">
                <a:lnSpc>
                  <a:spcPts val="3380"/>
                </a:lnSpc>
              </a:pPr>
              <a:endPara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197618"/>
            <a:ext cx="1828800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80"/>
              </a:lnSpc>
              <a:spcBef>
                <a:spcPct val="0"/>
              </a:spcBef>
            </a:pPr>
            <a:r>
              <a:rPr lang="en-US" sz="64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Business Impact: Translating Model Accuracy into Value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65062" y="2869553"/>
            <a:ext cx="5976108" cy="3369341"/>
            <a:chOff x="0" y="0"/>
            <a:chExt cx="7968143" cy="449245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7968143" cy="61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Potential ROI Scenario: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88729"/>
              <a:ext cx="7968143" cy="340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If average CLTV per customer = ₹10,000</a:t>
              </a:r>
            </a:p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Predicting and retaining just 100 customers/month →</a:t>
              </a:r>
            </a:p>
            <a:p>
              <a:pPr marL="561341" lvl="1" indent="-280670" algn="just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Annual savings: ₹1.2 Crores</a:t>
              </a:r>
            </a:p>
            <a:p>
              <a:pPr algn="just">
                <a:lnSpc>
                  <a:spcPts val="3380"/>
                </a:lnSpc>
              </a:pPr>
              <a:endPara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88819" y="2840978"/>
            <a:ext cx="5732531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Future Roadmap:</a:t>
            </a:r>
          </a:p>
          <a:p>
            <a:pPr algn="l">
              <a:lnSpc>
                <a:spcPts val="3770"/>
              </a:lnSpc>
            </a:pPr>
            <a:endParaRPr lang="en-US" sz="2900" b="1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584044" y="3640773"/>
            <a:ext cx="5703956" cy="298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Integrate with CRM systems to trigger real-time alerts</a:t>
            </a:r>
          </a:p>
          <a:p>
            <a:pPr marL="561341" lvl="1" indent="-280670" algn="just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A/B test retention campaigns based on model triggers</a:t>
            </a:r>
          </a:p>
          <a:p>
            <a:pPr marL="561341" lvl="1" indent="-280670" algn="just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Monitor drift and retrain model quarterly</a:t>
            </a:r>
          </a:p>
          <a:p>
            <a:pPr algn="just">
              <a:lnSpc>
                <a:spcPts val="3380"/>
              </a:lnSpc>
            </a:pPr>
            <a:endParaRPr lang="en-US" sz="26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0080" y="269736"/>
            <a:ext cx="1828800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Cross-Industry Applications of Churn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CC4B4-0E25-28F8-7A2D-9A8C981E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11"/>
            <a:ext cx="18288000" cy="90742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667"/>
            <a:ext cx="18288000" cy="1981497"/>
            <a:chOff x="0" y="0"/>
            <a:chExt cx="24384000" cy="264199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36"/>
              <a:ext cx="2438400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b="1" u="sng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Research Sources &amp; Industry References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51257"/>
              <a:ext cx="24384000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0080" y="1569500"/>
            <a:ext cx="18288000" cy="995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1. Banking &amp; Churn Insights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McKinsey &amp; Company (2023). “Rewriting the Rules in Retail Banking”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Bain &amp; Company (2022). “Customer Loyalty in Retail Banking”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Harvard Business Review. “The Value of Keeping the Right Customers”</a:t>
            </a:r>
          </a:p>
          <a:p>
            <a:pPr algn="l">
              <a:lnSpc>
                <a:spcPts val="4160"/>
              </a:lnSpc>
            </a:pPr>
            <a:r>
              <a:rPr lang="en-US" sz="32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2. Machine Learning Modeling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Kaggle Dataset: Customer Churn in Banking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Cloud ML Whitepapers: Modeling Churn &amp; Class Imbalance</a:t>
            </a:r>
          </a:p>
          <a:p>
            <a:pPr algn="l">
              <a:lnSpc>
                <a:spcPts val="4160"/>
              </a:lnSpc>
            </a:pPr>
            <a:r>
              <a:rPr lang="en-US" sz="32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3. ANN &amp; Classification Metrics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TensorFlow/Keras Docs: Neural Network Training &amp; Architecture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Scikit-learn Docs: Precision, Recall, F1 Score Definitions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Towards Data Science (Medium): “Predicting Churn with Neural Nets”</a:t>
            </a:r>
          </a:p>
          <a:p>
            <a:pPr algn="l">
              <a:lnSpc>
                <a:spcPts val="4160"/>
              </a:lnSpc>
            </a:pPr>
            <a:r>
              <a:rPr lang="en-US" sz="32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4. Dashboard &amp; Data Storytelling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McKinsey Data Visualization Style (internal standards)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Chart.js &amp; D3 Documentation</a:t>
            </a:r>
          </a:p>
          <a:p>
            <a:pPr algn="l">
              <a:lnSpc>
                <a:spcPts val="4160"/>
              </a:lnSpc>
            </a:pPr>
            <a:r>
              <a:rPr lang="en-US" sz="32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5. Industry-Level Data Science Portfolios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LinkedIn &amp; GitHub Best Practices for AI Portfolio Building</a:t>
            </a: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ctr">
              <a:lnSpc>
                <a:spcPts val="4160"/>
              </a:lnSpc>
            </a:pPr>
            <a:endParaRPr lang="en-US" sz="3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568716" y="4680666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4174" y="2341911"/>
            <a:ext cx="15647182" cy="2271693"/>
            <a:chOff x="0" y="0"/>
            <a:chExt cx="20862910" cy="30289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1"/>
              <a:ext cx="20862910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40"/>
                </a:lnSpc>
                <a:spcBef>
                  <a:spcPct val="0"/>
                </a:spcBef>
              </a:pPr>
              <a:r>
                <a:rPr lang="en-US" sz="87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THANK YOU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46532"/>
              <a:ext cx="20862910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Looking forward to discussing how these insights can drive real business impact.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16925" y="7984476"/>
            <a:ext cx="1445415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Shubek Sidhu 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Analytical Problem Solving | Predictive Modeling |  Business Value Realization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shubeksidhu1@gmail.com  </a:t>
            </a:r>
          </a:p>
        </p:txBody>
      </p:sp>
      <p:sp>
        <p:nvSpPr>
          <p:cNvPr id="6" name="Freeform 6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27211">
            <a:off x="13530259" y="-30342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799" y="0"/>
                </a:lnTo>
                <a:lnTo>
                  <a:pt x="7984799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</p:spPr>
      </p:sp>
      <p:sp>
        <p:nvSpPr>
          <p:cNvPr id="3" name="TextBox 3"/>
          <p:cNvSpPr txBox="1"/>
          <p:nvPr/>
        </p:nvSpPr>
        <p:spPr>
          <a:xfrm>
            <a:off x="0" y="3015627"/>
            <a:ext cx="13415144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Achieved 86% accuracy using a custom neural network model.</a:t>
            </a:r>
          </a:p>
          <a:p>
            <a:pPr algn="l">
              <a:lnSpc>
                <a:spcPts val="4289"/>
              </a:lnSpc>
            </a:pPr>
            <a:endParaRPr lang="en-US" sz="3299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4059567"/>
            <a:ext cx="181047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High precision (87%) for non-churners; focused strategies needed for churners.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217327"/>
            <a:ext cx="18288000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Identified churn patterns via model interpretation and EDA: age, geography, product count, activity.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667716"/>
            <a:ext cx="17558692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Delivered professional-grade HTML dashboard, analytics summary, and live insights.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7942901"/>
            <a:ext cx="17016750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Business case: Up to 15x ROI by targeting high-risk, low-engagement customers.</a:t>
            </a:r>
          </a:p>
          <a:p>
            <a:pPr algn="l">
              <a:lnSpc>
                <a:spcPts val="4289"/>
              </a:lnSpc>
            </a:pPr>
            <a:endParaRPr lang="en-US" sz="3299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672477"/>
            <a:ext cx="811530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Highlights: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225100" y="971839"/>
            <a:ext cx="7512700" cy="778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8"/>
              </a:lnSpc>
            </a:pPr>
            <a:r>
              <a:rPr lang="en-US" sz="7690" b="1" u="sng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Problem:</a:t>
            </a:r>
          </a:p>
          <a:p>
            <a:pPr marL="0" lvl="0" indent="0" algn="l">
              <a:lnSpc>
                <a:spcPts val="7428"/>
              </a:lnSpc>
              <a:spcBef>
                <a:spcPct val="0"/>
              </a:spcBef>
            </a:pPr>
            <a:r>
              <a:rPr lang="en-US" sz="6190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Customer churn is directly linked to lifetime r</a:t>
            </a:r>
            <a:r>
              <a:rPr lang="en-US" sz="6190" u="none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evenue loss. Reducing churn by just 1% can save the bank over $1.5M/year.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220210"/>
            <a:ext cx="5060142" cy="71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4399" b="1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090214" y="2204341"/>
            <a:ext cx="665835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Identify which customers are most likely to churn.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90214" y="3471166"/>
            <a:ext cx="665835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Understand why they leave and and build preventive strategies.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0214" y="4820920"/>
            <a:ext cx="665835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Provide business teams with an ML-powered decision toolkit.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446808"/>
            <a:ext cx="5060142" cy="71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4399" b="1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Stakeholders: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0214" y="7267864"/>
            <a:ext cx="679341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CMO, Product, Customer Experience, Data Science, CRM Teams.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3FE01-6DCF-3132-06ED-2A9CD5D2C379}"/>
              </a:ext>
            </a:extLst>
          </p:cNvPr>
          <p:cNvSpPr txBox="1"/>
          <p:nvPr/>
        </p:nvSpPr>
        <p:spPr>
          <a:xfrm>
            <a:off x="791357" y="9574251"/>
            <a:ext cx="7171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0" dirty="0">
                <a:solidFill>
                  <a:srgbClr val="9600F2"/>
                </a:solidFill>
                <a:effectLst/>
              </a:rPr>
              <a:t>ARPU of $1,500 is assumed based on conservative industry averages for retail banking customers.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028E2-8B74-F657-8A9F-AAD871A05874}"/>
              </a:ext>
            </a:extLst>
          </p:cNvPr>
          <p:cNvSpPr txBox="1"/>
          <p:nvPr/>
        </p:nvSpPr>
        <p:spPr>
          <a:xfrm>
            <a:off x="4295468" y="4969895"/>
            <a:ext cx="932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AD754-0BEC-1DB9-1689-8AF4AFA5C1E2}"/>
              </a:ext>
            </a:extLst>
          </p:cNvPr>
          <p:cNvSpPr txBox="1"/>
          <p:nvPr/>
        </p:nvSpPr>
        <p:spPr>
          <a:xfrm>
            <a:off x="4295468" y="4969895"/>
            <a:ext cx="932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6A007CAA-C578-83BC-492E-AEC73231C09C}"/>
              </a:ext>
            </a:extLst>
          </p:cNvPr>
          <p:cNvSpPr/>
          <p:nvPr/>
        </p:nvSpPr>
        <p:spPr>
          <a:xfrm>
            <a:off x="573184" y="9662009"/>
            <a:ext cx="218173" cy="218173"/>
          </a:xfrm>
          <a:custGeom>
            <a:avLst/>
            <a:gdLst/>
            <a:ahLst/>
            <a:cxnLst/>
            <a:rect l="l" t="t" r="r" b="b"/>
            <a:pathLst>
              <a:path w="218173" h="218173">
                <a:moveTo>
                  <a:pt x="0" y="0"/>
                </a:moveTo>
                <a:lnTo>
                  <a:pt x="218174" y="0"/>
                </a:lnTo>
                <a:lnTo>
                  <a:pt x="218174" y="218173"/>
                </a:lnTo>
                <a:lnTo>
                  <a:pt x="0" y="218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133185"/>
            <a:ext cx="7978015" cy="6125115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424083">
            <a:off x="-3396491" y="7879785"/>
            <a:ext cx="7875446" cy="5741916"/>
          </a:xfrm>
          <a:custGeom>
            <a:avLst/>
            <a:gdLst/>
            <a:ahLst/>
            <a:cxnLst/>
            <a:rect l="l" t="t" r="r" b="b"/>
            <a:pathLst>
              <a:path w="7875446" h="574191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427084" y="3133185"/>
            <a:ext cx="7989786" cy="6125115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5" name="Freeform 5"/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41758" y="3461847"/>
            <a:ext cx="1082132" cy="108213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388098" y="3779829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23890" y="3627030"/>
            <a:ext cx="5675695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Dataset Overview: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6092" y="5166816"/>
            <a:ext cx="7029166" cy="264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Size: 10,000 customers</a:t>
            </a: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Features: 14</a:t>
            </a: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Target Variable: Exited (1 = churned, 0 = retained)</a:t>
            </a:r>
          </a:p>
          <a:p>
            <a:pPr algn="l">
              <a:lnSpc>
                <a:spcPts val="3899"/>
              </a:lnSpc>
            </a:pPr>
            <a:endParaRPr lang="en-US" sz="3299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93938" y="1009609"/>
            <a:ext cx="1166536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Dataset &amp; Exploration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41420" y="3461847"/>
            <a:ext cx="1082132" cy="108213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9887760" y="3784816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1" y="0"/>
                </a:lnTo>
                <a:lnTo>
                  <a:pt x="589451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723551" y="3582001"/>
            <a:ext cx="5675695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Churn Rate: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87705" y="4983480"/>
            <a:ext cx="7029166" cy="42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Overall: 20.3%</a:t>
            </a: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Highest churn rates among:</a:t>
            </a:r>
          </a:p>
          <a:p>
            <a:pPr marL="1424934" lvl="2" indent="-474978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German customers</a:t>
            </a:r>
          </a:p>
          <a:p>
            <a:pPr marL="1424934" lvl="2" indent="-474978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Aged 45–60</a:t>
            </a:r>
          </a:p>
          <a:p>
            <a:pPr marL="1424934" lvl="2" indent="-474978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Inactive users</a:t>
            </a:r>
          </a:p>
          <a:p>
            <a:pPr marL="1424934" lvl="2" indent="-474978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Customers with low product count</a:t>
            </a:r>
          </a:p>
          <a:p>
            <a:pPr algn="l">
              <a:lnSpc>
                <a:spcPts val="3899"/>
              </a:lnSpc>
            </a:pPr>
            <a:endParaRPr lang="en-US" sz="3299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83783" cy="6084650"/>
          </a:xfrm>
          <a:custGeom>
            <a:avLst/>
            <a:gdLst/>
            <a:ahLst/>
            <a:cxnLst/>
            <a:rect l="l" t="t" r="r" b="b"/>
            <a:pathLst>
              <a:path w="6083783" h="6084650">
                <a:moveTo>
                  <a:pt x="0" y="0"/>
                </a:moveTo>
                <a:lnTo>
                  <a:pt x="6083783" y="0"/>
                </a:lnTo>
                <a:lnTo>
                  <a:pt x="6083783" y="6084650"/>
                </a:lnTo>
                <a:lnTo>
                  <a:pt x="0" y="608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1" t="-2764" r="-40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03703" y="0"/>
            <a:ext cx="6480595" cy="6084650"/>
          </a:xfrm>
          <a:custGeom>
            <a:avLst/>
            <a:gdLst/>
            <a:ahLst/>
            <a:cxnLst/>
            <a:rect l="l" t="t" r="r" b="b"/>
            <a:pathLst>
              <a:path w="6480595" h="6084650">
                <a:moveTo>
                  <a:pt x="0" y="0"/>
                </a:moveTo>
                <a:lnTo>
                  <a:pt x="6480594" y="0"/>
                </a:lnTo>
                <a:lnTo>
                  <a:pt x="6480594" y="6084650"/>
                </a:lnTo>
                <a:lnTo>
                  <a:pt x="0" y="608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5" t="-1461" r="-27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84297" y="0"/>
            <a:ext cx="6354328" cy="6084650"/>
          </a:xfrm>
          <a:custGeom>
            <a:avLst/>
            <a:gdLst/>
            <a:ahLst/>
            <a:cxnLst/>
            <a:rect l="l" t="t" r="r" b="b"/>
            <a:pathLst>
              <a:path w="6354328" h="6084650">
                <a:moveTo>
                  <a:pt x="0" y="0"/>
                </a:moveTo>
                <a:lnTo>
                  <a:pt x="6354328" y="0"/>
                </a:lnTo>
                <a:lnTo>
                  <a:pt x="6354328" y="6084650"/>
                </a:lnTo>
                <a:lnTo>
                  <a:pt x="0" y="608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9" t="-462" r="-120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61328" y="6084650"/>
            <a:ext cx="5118717" cy="4202350"/>
          </a:xfrm>
          <a:custGeom>
            <a:avLst/>
            <a:gdLst/>
            <a:ahLst/>
            <a:cxnLst/>
            <a:rect l="l" t="t" r="r" b="b"/>
            <a:pathLst>
              <a:path w="5118717" h="4202350">
                <a:moveTo>
                  <a:pt x="0" y="0"/>
                </a:moveTo>
                <a:lnTo>
                  <a:pt x="5118717" y="0"/>
                </a:lnTo>
                <a:lnTo>
                  <a:pt x="5118717" y="4202350"/>
                </a:lnTo>
                <a:lnTo>
                  <a:pt x="0" y="420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5" r="-864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90935" y="6084650"/>
            <a:ext cx="5001169" cy="4202350"/>
          </a:xfrm>
          <a:custGeom>
            <a:avLst/>
            <a:gdLst/>
            <a:ahLst/>
            <a:cxnLst/>
            <a:rect l="l" t="t" r="r" b="b"/>
            <a:pathLst>
              <a:path w="5001169" h="4202350">
                <a:moveTo>
                  <a:pt x="0" y="0"/>
                </a:moveTo>
                <a:lnTo>
                  <a:pt x="5001170" y="0"/>
                </a:lnTo>
                <a:lnTo>
                  <a:pt x="5001170" y="4202350"/>
                </a:lnTo>
                <a:lnTo>
                  <a:pt x="0" y="420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52" r="-85068" b="-482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7271" y="6084650"/>
            <a:ext cx="4120729" cy="4132196"/>
          </a:xfrm>
          <a:custGeom>
            <a:avLst/>
            <a:gdLst/>
            <a:ahLst/>
            <a:cxnLst/>
            <a:rect l="l" t="t" r="r" b="b"/>
            <a:pathLst>
              <a:path w="4120729" h="4132196">
                <a:moveTo>
                  <a:pt x="0" y="0"/>
                </a:moveTo>
                <a:lnTo>
                  <a:pt x="4120729" y="0"/>
                </a:lnTo>
                <a:lnTo>
                  <a:pt x="4120729" y="4132196"/>
                </a:lnTo>
                <a:lnTo>
                  <a:pt x="0" y="413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3" r="-12811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6084650"/>
            <a:ext cx="4761328" cy="4202350"/>
          </a:xfrm>
          <a:custGeom>
            <a:avLst/>
            <a:gdLst/>
            <a:ahLst/>
            <a:cxnLst/>
            <a:rect l="l" t="t" r="r" b="b"/>
            <a:pathLst>
              <a:path w="4761328" h="4202350">
                <a:moveTo>
                  <a:pt x="0" y="0"/>
                </a:moveTo>
                <a:lnTo>
                  <a:pt x="4761328" y="0"/>
                </a:lnTo>
                <a:lnTo>
                  <a:pt x="4761328" y="4202350"/>
                </a:lnTo>
                <a:lnTo>
                  <a:pt x="0" y="4202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01" r="-92376" b="-514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10528" y="0"/>
            <a:ext cx="18498528" cy="10287000"/>
          </a:xfrm>
          <a:custGeom>
            <a:avLst/>
            <a:gdLst/>
            <a:ahLst/>
            <a:cxnLst/>
            <a:rect l="l" t="t" r="r" b="b"/>
            <a:pathLst>
              <a:path w="18498528" h="10287000">
                <a:moveTo>
                  <a:pt x="0" y="0"/>
                </a:moveTo>
                <a:lnTo>
                  <a:pt x="18498528" y="0"/>
                </a:lnTo>
                <a:lnTo>
                  <a:pt x="184985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49" b="-124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5921"/>
            <a:ext cx="18288000" cy="10041079"/>
          </a:xfrm>
          <a:custGeom>
            <a:avLst/>
            <a:gdLst/>
            <a:ahLst/>
            <a:cxnLst/>
            <a:rect l="l" t="t" r="r" b="b"/>
            <a:pathLst>
              <a:path w="18288000" h="10041079">
                <a:moveTo>
                  <a:pt x="0" y="0"/>
                </a:moveTo>
                <a:lnTo>
                  <a:pt x="18288000" y="0"/>
                </a:lnTo>
                <a:lnTo>
                  <a:pt x="18288000" y="10041079"/>
                </a:lnTo>
                <a:lnTo>
                  <a:pt x="0" y="10041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 b="-753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4570"/>
          </a:xfrm>
          <a:custGeom>
            <a:avLst/>
            <a:gdLst/>
            <a:ahLst/>
            <a:cxnLst/>
            <a:rect l="l" t="t" r="r" b="b"/>
            <a:pathLst>
              <a:path w="18288000" h="10444570">
                <a:moveTo>
                  <a:pt x="0" y="0"/>
                </a:moveTo>
                <a:lnTo>
                  <a:pt x="18288000" y="0"/>
                </a:lnTo>
                <a:lnTo>
                  <a:pt x="18288000" y="10444570"/>
                </a:lnTo>
                <a:lnTo>
                  <a:pt x="0" y="10444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20" b="-453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846445" y="425767"/>
          <a:ext cx="9201214" cy="4717732"/>
        </p:xfrm>
        <a:graphic>
          <a:graphicData uri="http://schemas.openxmlformats.org/drawingml/2006/table">
            <a:tbl>
              <a:tblPr/>
              <a:tblGrid>
                <a:gridCol w="481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98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61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Neural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Sequential, 3 Dense Layers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89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Activations: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ReLU, Sigmoid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61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Loss Function: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Binary Crossentropy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761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Optimizer: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25100" y="1232279"/>
            <a:ext cx="8358222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60"/>
              </a:lnSpc>
              <a:spcBef>
                <a:spcPct val="0"/>
              </a:spcBef>
            </a:pPr>
            <a:r>
              <a:rPr lang="en-US" sz="73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 Architecture &amp; Training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46445" y="387667"/>
            <a:ext cx="245256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Model Type: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46445" y="5345506"/>
          <a:ext cx="9201213" cy="4622482"/>
        </p:xfrm>
        <a:graphic>
          <a:graphicData uri="http://schemas.openxmlformats.org/drawingml/2006/table">
            <a:tbl>
              <a:tblPr/>
              <a:tblGrid>
                <a:gridCol w="5093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9475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02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Epochs: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94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Parameters: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2,945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02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Training Accuracy: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87.06%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02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Validation Accuracy: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86.20%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8846445" y="5307406"/>
            <a:ext cx="37453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Training Summary: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9180919" y="559601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7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7" y="10022583"/>
                </a:lnTo>
                <a:lnTo>
                  <a:pt x="162608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171144" y="5575058"/>
          <a:ext cx="9969582" cy="4314825"/>
        </p:xfrm>
        <a:graphic>
          <a:graphicData uri="http://schemas.openxmlformats.org/drawingml/2006/table">
            <a:tbl>
              <a:tblPr/>
              <a:tblGrid>
                <a:gridCol w="3285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5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8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58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Current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Target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1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30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97%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74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55%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80080" y="763029"/>
            <a:ext cx="7682921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 Identifies Churned Customers with 76% Precision, 86% Accuracy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71144" y="5536958"/>
            <a:ext cx="3296958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Classification Report: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171144" y="546735"/>
          <a:ext cx="9969581" cy="4596766"/>
        </p:xfrm>
        <a:graphic>
          <a:graphicData uri="http://schemas.openxmlformats.org/drawingml/2006/table">
            <a:tbl>
              <a:tblPr/>
              <a:tblGrid>
                <a:gridCol w="4928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715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True Negatives: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95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False Positives: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37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False Negatives: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03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True Positives: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8171144" y="489585"/>
            <a:ext cx="3949750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Confusion Matrix: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080" y="7531992"/>
            <a:ext cx="2903934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Accuracy: 86%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080" y="8375907"/>
            <a:ext cx="373189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Macro Avg F1: 74%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080" y="9220200"/>
            <a:ext cx="442281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Weighted Avg F1: 85%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854</Words>
  <Application>Microsoft Office PowerPoint</Application>
  <PresentationFormat>Custom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IBM Plex Sans</vt:lpstr>
      <vt:lpstr>Aileron</vt:lpstr>
      <vt:lpstr>Aileron Bold</vt:lpstr>
      <vt:lpstr>IBM Plex Sans Bold</vt:lpstr>
      <vt:lpstr>Canva Sans</vt:lpstr>
      <vt:lpstr>Calibri</vt:lpstr>
      <vt:lpstr>Arial</vt:lpstr>
      <vt:lpstr>Arimo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and Preventing Customer Churn in Banking Using Machine Learning</dc:title>
  <dc:creator>Harpreet</dc:creator>
  <cp:lastModifiedBy>Shubek Sidhu</cp:lastModifiedBy>
  <cp:revision>3</cp:revision>
  <dcterms:created xsi:type="dcterms:W3CDTF">2006-08-16T00:00:00Z</dcterms:created>
  <dcterms:modified xsi:type="dcterms:W3CDTF">2025-08-07T16:02:04Z</dcterms:modified>
  <dc:identifier>DAGtu1rd6VE</dc:identifier>
</cp:coreProperties>
</file>